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8" r:id="rId3"/>
    <p:sldId id="259" r:id="rId4"/>
    <p:sldId id="257" r:id="rId5"/>
    <p:sldId id="264" r:id="rId6"/>
    <p:sldId id="267" r:id="rId7"/>
    <p:sldId id="266" r:id="rId8"/>
    <p:sldId id="265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FA3E38-04C5-4BCB-A25D-D2D13FAC41E7}" v="2048" dt="2020-12-19T11:02:33.347"/>
    <p1510:client id="{8275248A-8473-9B15-2B85-5EA44B69E6D6}" v="3355" dt="2020-12-19T15:02:08.268"/>
    <p1510:client id="{C1EE2CA0-F23E-65AF-9F25-29F03CC5FC44}" v="15" dt="2020-12-20T12:07:40.783"/>
    <p1510:client id="{C6D437EC-B703-E182-BF3B-6E6095C5DAEE}" v="220" dt="2020-12-21T16:11:40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9T11:05:43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15028 1323 16383 0 0,'9'0'0'0'0,"10"0"0"0"0,3 8 0 0 0,5 3 0 0 0,-1 8 0 0 0,-5 9 0 0 0,-7 9 0 0 0,3-3 0 0 0,7-7 0 0 0,0 1 0 0 0,-5 3 0 0 0,-5 5 0 0 0,3-3 0 0 0,-1 1 0 0 0,4-6 0 0 0,0 1 0 0 0,5-4 0 0 0,-3 2 0 0 0,-4-4-16383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9T11:05:43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15240 1726 16383 0 0,'0'-9'0'0'0,"0"-10"0"0"0,0-11 0 0 0,0-9 0 0 0,8-6 0 0 0,3-3 0 0 0,0-3 0 0 0,6 8 0 0 0,0 3 0 0 0,-2 8-16383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19T11:05:43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15468 1535 16383 0 0,'-8'0'0'0'0,"-12"0"0"0"0,-10 0 0 0 0,-8 0 0 0 0,-7 0 0 0 0,-4 0 0 0 0,-1 0 0 0 0,-2 0 0 0 0,1 0 0 0 0,0 0 0 0 0,9 0-16383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14:47:44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11:46:43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19T12:00:09.0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7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981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57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5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63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54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63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5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3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9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hristmas_Island" TargetMode="External"/><Relationship Id="rId3" Type="http://schemas.openxmlformats.org/officeDocument/2006/relationships/hyperlink" Target="https://www.shire.gov.cx" TargetMode="External"/><Relationship Id="rId7" Type="http://schemas.openxmlformats.org/officeDocument/2006/relationships/hyperlink" Target="https://www.cia.gov/library/publications/the-world-factbook/geos/ne.html#field-anchor-economy-gdp-per-capita-ppp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tripadvisor.com/Attraction_Review-g295107-d459805-Reviews-Christmas_Island_National_Park-Christmas_Island.html" TargetMode="External"/><Relationship Id="rId5" Type="http://schemas.openxmlformats.org/officeDocument/2006/relationships/hyperlink" Target="https://pl.wikipedia.org/wiki/Geografia_Wyspy_Bo&#380;ego_Narodzenia" TargetMode="External"/><Relationship Id="rId10" Type="http://schemas.openxmlformats.org/officeDocument/2006/relationships/hyperlink" Target="https://www.youtube.com" TargetMode="External"/><Relationship Id="rId4" Type="http://schemas.openxmlformats.org/officeDocument/2006/relationships/hyperlink" Target="https://www.christmas.net.au" TargetMode="External"/><Relationship Id="rId9" Type="http://schemas.openxmlformats.org/officeDocument/2006/relationships/hyperlink" Target="https://www.googl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36-38HfeXY?feature=oembed" TargetMode="External"/><Relationship Id="rId6" Type="http://schemas.openxmlformats.org/officeDocument/2006/relationships/hyperlink" Target="https://www.youtube.com/watch?v=036-38HfeXY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woda, zewnętrzne, przyroda, ocean&#10;&#10;Opis wygenerowany automatycznie">
            <a:extLst>
              <a:ext uri="{FF2B5EF4-FFF2-40B4-BE49-F238E27FC236}">
                <a16:creationId xmlns:a16="http://schemas.microsoft.com/office/drawing/2014/main" id="{8D2D5C49-1717-4A18-906A-B149773517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51725E-A483-43B2-A6F2-C44F502FE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sz="5900" dirty="0">
                <a:solidFill>
                  <a:schemeClr val="bg1"/>
                </a:solidFill>
                <a:latin typeface="Modern Love"/>
                <a:ea typeface="Microsoft Sans Serif"/>
                <a:cs typeface="Calibri Light"/>
              </a:rPr>
              <a:t>Wyspa Bożego Narodzenia – </a:t>
            </a:r>
            <a:r>
              <a:rPr lang="pl-PL" sz="5900">
                <a:solidFill>
                  <a:schemeClr val="bg1"/>
                </a:solidFill>
                <a:latin typeface="Modern Love"/>
                <a:ea typeface="Microsoft Sans Serif"/>
                <a:cs typeface="Calibri Light"/>
              </a:rPr>
              <a:t>czyli Krismas</a:t>
            </a:r>
            <a:r>
              <a:rPr lang="pl-PL" sz="5900" dirty="0">
                <a:solidFill>
                  <a:schemeClr val="bg1"/>
                </a:solidFill>
                <a:latin typeface="Modern Love"/>
                <a:ea typeface="Microsoft Sans Serif"/>
                <a:cs typeface="Calibri Light"/>
              </a:rPr>
              <a:t> moimi oczami </a:t>
            </a:r>
            <a:endParaRPr lang="pl-PL" sz="5900">
              <a:solidFill>
                <a:schemeClr val="bg1"/>
              </a:solidFill>
              <a:latin typeface="Modern Love"/>
              <a:ea typeface="Microsoft Sans Serif"/>
              <a:cs typeface="Microsoft Sans Serif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pl-PL" sz="3200">
                <a:solidFill>
                  <a:schemeClr val="bg1"/>
                </a:solidFill>
                <a:cs typeface="Calibri"/>
              </a:rPr>
              <a:t>Nikodem Nosal :D</a:t>
            </a:r>
            <a:endParaRPr lang="pl-PL" sz="3200">
              <a:solidFill>
                <a:schemeClr val="bg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328C31-93A8-4C77-B2C9-1705F8270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7D21DE-B8C1-417C-B0A2-97CC378B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341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pl-PL" sz="5100"/>
              <a:t>Palau Krismas- atrakcje 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4884261"/>
              <a:ext cx="360" cy="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6E8E2-5779-4A96-89DA-2E071E623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800600"/>
            <a:ext cx="6894576" cy="1426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latin typeface="Calibri"/>
                <a:cs typeface="Calibri"/>
              </a:rPr>
              <a:t> Świąteczna Wyspa oferuje dużo ciekawych atrakcji jak nurkowanie (w pobliżu wyspy znajduje się rafa koralowa), wyspa oferuje też piękne widoki, egzotyczne gatunki roślin i </a:t>
            </a:r>
            <a:r>
              <a:rPr lang="pl-PL" sz="2000">
                <a:latin typeface="Calibri"/>
                <a:cs typeface="Calibri"/>
              </a:rPr>
              <a:t>zwierząt. Podobno fotografie wychodzą tam jak nigdzie.... :D</a:t>
            </a:r>
            <a:endParaRPr lang="pl-PL" sz="2000">
              <a:latin typeface="The Hand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>
              <a:latin typeface="Calibri"/>
              <a:cs typeface="Calibri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2620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00D7FD"/>
          </a:solidFill>
          <a:ln w="34925">
            <a:solidFill>
              <a:srgbClr val="00D7F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sport, pływanie, mężczyzna, ptak&#10;&#10;Opis wygenerowany automatycznie">
            <a:extLst>
              <a:ext uri="{FF2B5EF4-FFF2-40B4-BE49-F238E27FC236}">
                <a16:creationId xmlns:a16="http://schemas.microsoft.com/office/drawing/2014/main" id="{38B75713-3050-4552-ABB8-B752864EA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435" y="630936"/>
            <a:ext cx="6337866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zewnętrzne, woda, przyroda, plaża&#10;&#10;Opis wygenerowany automatycznie">
            <a:extLst>
              <a:ext uri="{FF2B5EF4-FFF2-40B4-BE49-F238E27FC236}">
                <a16:creationId xmlns:a16="http://schemas.microsoft.com/office/drawing/2014/main" id="{268225B1-EEBA-41C6-B9D5-0444317C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E4AC5B7-FAF0-4510-B6C3-FF70B06B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000"/>
              <a:t>Wyspa Bożego Narodzenia - podsumowanie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A9028F-F003-4244-B1F3-9242E915E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latin typeface="Calibri"/>
                <a:cs typeface="Calibri"/>
              </a:rPr>
              <a:t>Można powiedzieć że Palau </a:t>
            </a:r>
            <a:r>
              <a:rPr lang="pl-PL" dirty="0" err="1">
                <a:latin typeface="Calibri"/>
                <a:cs typeface="Calibri"/>
              </a:rPr>
              <a:t>Krismas</a:t>
            </a:r>
            <a:r>
              <a:rPr lang="pl-PL" dirty="0">
                <a:latin typeface="Calibri"/>
                <a:cs typeface="Calibri"/>
              </a:rPr>
              <a:t> jest jedyną wyspą w swoim rodzaju, oferuje niespotykane atrakcje, wspaniałe widoki i egzotyczne rośliny i zwierzęta. Nie ma drugiej takiej. </a:t>
            </a:r>
            <a:endParaRPr lang="pl-PL" dirty="0">
              <a:latin typeface="The Hand"/>
              <a:cs typeface="Calibri"/>
            </a:endParaRPr>
          </a:p>
          <a:p>
            <a:pPr algn="ctr"/>
            <a:endParaRPr lang="pl-PL" dirty="0">
              <a:latin typeface="Calibri"/>
              <a:cs typeface="Calibri"/>
            </a:endParaRPr>
          </a:p>
          <a:p>
            <a:pPr algn="ctr"/>
            <a:r>
              <a:rPr lang="pl-PL" dirty="0">
                <a:latin typeface="Calibri"/>
                <a:cs typeface="Calibri"/>
              </a:rPr>
              <a:t>Mam nadzieje, że kiedyś polecę na tą wyspę i zobaczę na własne oczy  migrację krabów.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719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zewnętrzne, woda, przyroda, trawa&#10;&#10;Opis wygenerowany automatycznie">
            <a:extLst>
              <a:ext uri="{FF2B5EF4-FFF2-40B4-BE49-F238E27FC236}">
                <a16:creationId xmlns:a16="http://schemas.microsoft.com/office/drawing/2014/main" id="{2E2E4C02-98E1-41CB-9185-44F1F56CBC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10192" r="12475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5038E12-FD5D-4B4B-8D1C-7D58DAB6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/>
              <a:t>Źródła :D</a:t>
            </a:r>
            <a:endParaRPr lang="pl-P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EE1DFF-C590-49E0-9CC9-D62C6418F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3"/>
              </a:rPr>
              <a:t>https://www.shire.gov.cx</a:t>
            </a:r>
            <a:endParaRPr lang="pl-PL"/>
          </a:p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4"/>
              </a:rPr>
              <a:t>https://www.christmas.net.au</a:t>
            </a:r>
          </a:p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5"/>
              </a:rPr>
              <a:t>https://pl.wikipedia.org</a:t>
            </a:r>
          </a:p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6"/>
              </a:rPr>
              <a:t>https://pl.tripadvisor.com</a:t>
            </a:r>
          </a:p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7"/>
              </a:rPr>
              <a:t>https://www.cia.gov</a:t>
            </a:r>
          </a:p>
          <a:p>
            <a:pPr algn="ctr"/>
            <a:r>
              <a:rPr lang="pl-PL" dirty="0">
                <a:latin typeface="Calibri"/>
                <a:ea typeface="+mn-lt"/>
                <a:cs typeface="+mn-lt"/>
                <a:hlinkClick r:id="rId8"/>
              </a:rPr>
              <a:t>https://en.wikipedia.org</a:t>
            </a:r>
          </a:p>
          <a:p>
            <a:pPr algn="ctr"/>
            <a:r>
              <a:rPr lang="pl-PL" dirty="0">
                <a:latin typeface="Calibri"/>
                <a:cs typeface="Calibri"/>
              </a:rPr>
              <a:t>Zdjęcia, Filmik- </a:t>
            </a:r>
            <a:r>
              <a:rPr lang="pl-PL" dirty="0">
                <a:latin typeface="Calibri"/>
                <a:cs typeface="Calibri"/>
                <a:hlinkClick r:id="rId9"/>
              </a:rPr>
              <a:t>google</a:t>
            </a:r>
            <a:r>
              <a:rPr lang="pl-PL" dirty="0">
                <a:latin typeface="Calibri"/>
                <a:cs typeface="Calibri"/>
              </a:rPr>
              <a:t> , </a:t>
            </a:r>
            <a:r>
              <a:rPr lang="pl-PL" dirty="0">
                <a:latin typeface="Calibri"/>
                <a:cs typeface="Calibri"/>
                <a:hlinkClick r:id="rId10"/>
              </a:rPr>
              <a:t>youtube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433EF6-5B5E-4EB2-88E7-BFC89AB61B1E}"/>
              </a:ext>
            </a:extLst>
          </p:cNvPr>
          <p:cNvSpPr txBox="1"/>
          <p:nvPr/>
        </p:nvSpPr>
        <p:spPr>
          <a:xfrm>
            <a:off x="9454551" y="586021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 dirty="0" err="1">
                <a:latin typeface="Calibri"/>
                <a:cs typeface="Calibri"/>
              </a:rPr>
              <a:t>Made</a:t>
            </a:r>
            <a:r>
              <a:rPr lang="pl-PL" dirty="0">
                <a:latin typeface="Calibri"/>
                <a:cs typeface="Calibri"/>
              </a:rPr>
              <a:t> by: Nikodem Nosal</a:t>
            </a:r>
            <a:endParaRPr lang="pl-PL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0311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A3712CE-A885-4EE1-B2DB-FF1BCAE3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07" y="-2030721"/>
            <a:ext cx="3562483" cy="35692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600"/>
              <a:t>Położenie wyspy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C04A64-6B2A-4AC2-B38F-A4F5FEC74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08" y="1666369"/>
            <a:ext cx="3562483" cy="18457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pl-PL" sz="2000" dirty="0">
                <a:latin typeface="Calibri"/>
                <a:cs typeface="Calibri"/>
              </a:rPr>
              <a:t>Wyspa Bożego Narodzenia (</a:t>
            </a:r>
            <a:r>
              <a:rPr lang="pl-PL" sz="2000" dirty="0" err="1">
                <a:latin typeface="Calibri"/>
                <a:cs typeface="Calibri"/>
              </a:rPr>
              <a:t>Christmas</a:t>
            </a:r>
            <a:r>
              <a:rPr lang="pl-PL" sz="2000" dirty="0">
                <a:latin typeface="Calibri"/>
                <a:cs typeface="Calibri"/>
              </a:rPr>
              <a:t> Island) znajduje się </a:t>
            </a:r>
            <a:br>
              <a:rPr lang="pl-PL" sz="2000" dirty="0">
                <a:latin typeface="Calibri"/>
                <a:cs typeface="Calibri"/>
              </a:rPr>
            </a:br>
            <a:r>
              <a:rPr lang="pl-PL" sz="2000" dirty="0">
                <a:latin typeface="Calibri"/>
                <a:cs typeface="Calibri"/>
              </a:rPr>
              <a:t>na Oceanie Indyjskim</a:t>
            </a:r>
            <a:br>
              <a:rPr lang="pl-PL" sz="2000" dirty="0">
                <a:latin typeface="Calibri"/>
                <a:cs typeface="Calibri"/>
              </a:rPr>
            </a:br>
            <a:r>
              <a:rPr lang="pl-PL" sz="2000" dirty="0">
                <a:latin typeface="Calibri"/>
                <a:cs typeface="Calibri"/>
              </a:rPr>
              <a:t> pomiędzy Wyspami Kokosowymi, Indonezją a Australią </a:t>
            </a:r>
            <a:endParaRPr lang="pl-PL" dirty="0"/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60A0D6"/>
          </a:solidFill>
          <a:ln w="38100" cap="rnd">
            <a:solidFill>
              <a:srgbClr val="60A0D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62E7292B-0824-4C68-BAFE-BDA200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3" r="-1" b="-1"/>
          <a:stretch/>
        </p:blipFill>
        <p:spPr>
          <a:xfrm>
            <a:off x="4330234" y="266269"/>
            <a:ext cx="7638590" cy="626927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0A3D26C-36C0-479F-9719-6AEBA0442E1C}"/>
              </a:ext>
            </a:extLst>
          </p:cNvPr>
          <p:cNvSpPr txBox="1"/>
          <p:nvPr/>
        </p:nvSpPr>
        <p:spPr>
          <a:xfrm>
            <a:off x="458053" y="3640241"/>
            <a:ext cx="311248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000" dirty="0">
                <a:solidFill>
                  <a:srgbClr val="002060"/>
                </a:solidFill>
                <a:latin typeface="Calibri"/>
              </a:rPr>
              <a:t>Ciekawostka : </a:t>
            </a:r>
            <a:br>
              <a:rPr lang="pl-PL" sz="2000" dirty="0">
                <a:latin typeface="Calibri"/>
              </a:rPr>
            </a:br>
            <a:r>
              <a:rPr lang="pl-PL" sz="2000" dirty="0">
                <a:solidFill>
                  <a:srgbClr val="002060"/>
                </a:solidFill>
                <a:latin typeface="Calibri"/>
              </a:rPr>
              <a:t>wyspa ta jest przypisywana do różnych kontynentów w zależy od tego czy patrzy się na położenie (Azja), czy na przynależność polityczną (Oceania).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713287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610BB7-B3B3-4CA4-8E87-5C99EF6C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403" y="710469"/>
            <a:ext cx="5014924" cy="90497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l-PL" sz="5600"/>
              <a:t>Podstawowe informacje 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5D9C3B-640C-44DD-AA6D-904268989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81" y="1742598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/>
              <a:t>   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D022AD04-6E22-49E8-B288-440CC3999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050" y="2415"/>
            <a:ext cx="7470663" cy="6851846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34845EB-D11E-4B2A-A273-7E5980F38D15}"/>
              </a:ext>
            </a:extLst>
          </p:cNvPr>
          <p:cNvSpPr txBox="1"/>
          <p:nvPr/>
        </p:nvSpPr>
        <p:spPr>
          <a:xfrm>
            <a:off x="224287" y="2145528"/>
            <a:ext cx="3543300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dirty="0">
                <a:latin typeface="Calibri"/>
                <a:cs typeface="Calibri"/>
              </a:rPr>
              <a:t>Wyspa ma 1843 stałych mieszkańców. </a:t>
            </a:r>
            <a:endParaRPr lang="pl-PL"/>
          </a:p>
          <a:p>
            <a:pPr algn="ctr">
              <a:spcAft>
                <a:spcPts val="600"/>
              </a:spcAft>
            </a:pPr>
            <a:r>
              <a:rPr lang="pl-PL" sz="2000" dirty="0">
                <a:latin typeface="Calibri"/>
                <a:cs typeface="Calibri"/>
              </a:rPr>
              <a:t>Jej stolicą jest Flying Fish Cove.</a:t>
            </a:r>
          </a:p>
          <a:p>
            <a:pPr algn="ctr">
              <a:spcAft>
                <a:spcPts val="600"/>
              </a:spcAft>
            </a:pPr>
            <a:endParaRPr lang="pl-PL" sz="2000" dirty="0">
              <a:latin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pl-PL" sz="2000" dirty="0">
                <a:latin typeface="Calibri"/>
                <a:cs typeface="Calibri"/>
              </a:rPr>
              <a:t>Wyspa ma 135km2 powierzchni, dla porównania Warszawa ma 517km2 </a:t>
            </a:r>
          </a:p>
          <a:p>
            <a:pPr algn="ctr">
              <a:spcAft>
                <a:spcPts val="600"/>
              </a:spcAft>
            </a:pPr>
            <a:endParaRPr lang="pl-PL" sz="2000" dirty="0">
              <a:latin typeface="Calibri"/>
              <a:cs typeface="Calibri"/>
            </a:endParaRPr>
          </a:p>
          <a:p>
            <a:pPr algn="ctr">
              <a:spcAft>
                <a:spcPts val="600"/>
              </a:spcAft>
            </a:pPr>
            <a:r>
              <a:rPr lang="pl-PL" sz="2000" dirty="0">
                <a:latin typeface="Calibri"/>
                <a:cs typeface="Calibri"/>
              </a:rPr>
              <a:t>Na wyspie używa się dolara australijskiego. (AUD)</a:t>
            </a:r>
          </a:p>
        </p:txBody>
      </p:sp>
      <p:cxnSp>
        <p:nvCxnSpPr>
          <p:cNvPr id="6" name="Łącznik prosty ze strzałką 5">
            <a:extLst>
              <a:ext uri="{FF2B5EF4-FFF2-40B4-BE49-F238E27FC236}">
                <a16:creationId xmlns:a16="http://schemas.microsoft.com/office/drawing/2014/main" id="{00693EC0-8F9A-4319-99C4-837D3C30613F}"/>
              </a:ext>
            </a:extLst>
          </p:cNvPr>
          <p:cNvCxnSpPr/>
          <p:nvPr/>
        </p:nvCxnSpPr>
        <p:spPr>
          <a:xfrm>
            <a:off x="17514498" y="772064"/>
            <a:ext cx="920150" cy="92015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5575E8E-565B-4C3D-9AD2-D59C0655640B}"/>
              </a:ext>
            </a:extLst>
          </p:cNvPr>
          <p:cNvSpPr txBox="1"/>
          <p:nvPr/>
        </p:nvSpPr>
        <p:spPr>
          <a:xfrm>
            <a:off x="8030294" y="4102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latin typeface="Calibri"/>
                <a:cs typeface="Calibri"/>
              </a:rPr>
              <a:t>Flying Fish Cove</a:t>
            </a:r>
            <a:endParaRPr lang="pl-PL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Pismo odręczne 18">
                <a:extLst>
                  <a:ext uri="{FF2B5EF4-FFF2-40B4-BE49-F238E27FC236}">
                    <a16:creationId xmlns:a16="http://schemas.microsoft.com/office/drawing/2014/main" id="{4C73532E-FEDA-49C4-A2D2-88AB8E9AE62B}"/>
                  </a:ext>
                </a:extLst>
              </p14:cNvPr>
              <p14:cNvContentPartPr/>
              <p14:nvPr/>
            </p14:nvContentPartPr>
            <p14:xfrm>
              <a:off x="9587023" y="726557"/>
              <a:ext cx="133350" cy="161925"/>
            </p14:xfrm>
          </p:contentPart>
        </mc:Choice>
        <mc:Fallback xmlns="">
          <p:pic>
            <p:nvPicPr>
              <p:cNvPr id="19" name="Pismo odręczne 18">
                <a:extLst>
                  <a:ext uri="{FF2B5EF4-FFF2-40B4-BE49-F238E27FC236}">
                    <a16:creationId xmlns:a16="http://schemas.microsoft.com/office/drawing/2014/main" id="{4C73532E-FEDA-49C4-A2D2-88AB8E9AE6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69195" y="709271"/>
                <a:ext cx="168649" cy="196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Pismo odręczne 19">
                <a:extLst>
                  <a:ext uri="{FF2B5EF4-FFF2-40B4-BE49-F238E27FC236}">
                    <a16:creationId xmlns:a16="http://schemas.microsoft.com/office/drawing/2014/main" id="{92924AD7-0225-4526-926D-68248793285E}"/>
                  </a:ext>
                </a:extLst>
              </p14:cNvPr>
              <p14:cNvContentPartPr/>
              <p14:nvPr/>
            </p14:nvContentPartPr>
            <p14:xfrm>
              <a:off x="9728790" y="757975"/>
              <a:ext cx="28575" cy="123825"/>
            </p14:xfrm>
          </p:contentPart>
        </mc:Choice>
        <mc:Fallback xmlns="">
          <p:pic>
            <p:nvPicPr>
              <p:cNvPr id="20" name="Pismo odręczne 19">
                <a:extLst>
                  <a:ext uri="{FF2B5EF4-FFF2-40B4-BE49-F238E27FC236}">
                    <a16:creationId xmlns:a16="http://schemas.microsoft.com/office/drawing/2014/main" id="{92924AD7-0225-4526-926D-6824879328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10931" y="740979"/>
                <a:ext cx="63937" cy="1581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Pismo odręczne 20">
                <a:extLst>
                  <a:ext uri="{FF2B5EF4-FFF2-40B4-BE49-F238E27FC236}">
                    <a16:creationId xmlns:a16="http://schemas.microsoft.com/office/drawing/2014/main" id="{E3EDA0C1-52A0-41F7-9B38-003833EE1DD7}"/>
                  </a:ext>
                </a:extLst>
              </p14:cNvPr>
              <p14:cNvContentPartPr/>
              <p14:nvPr/>
            </p14:nvContentPartPr>
            <p14:xfrm>
              <a:off x="9589404" y="868325"/>
              <a:ext cx="152400" cy="19050"/>
            </p14:xfrm>
          </p:contentPart>
        </mc:Choice>
        <mc:Fallback xmlns="">
          <p:pic>
            <p:nvPicPr>
              <p:cNvPr id="21" name="Pismo odręczne 20">
                <a:extLst>
                  <a:ext uri="{FF2B5EF4-FFF2-40B4-BE49-F238E27FC236}">
                    <a16:creationId xmlns:a16="http://schemas.microsoft.com/office/drawing/2014/main" id="{E3EDA0C1-52A0-41F7-9B38-003833EE1DD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72316" y="-65125"/>
                <a:ext cx="186925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872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1C9523F-429A-479D-9910-60391E32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100"/>
              <a:t>Palau Krismas - krótka historia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6995C9"/>
          </a:solidFill>
          <a:ln w="38100" cap="rnd">
            <a:solidFill>
              <a:srgbClr val="6995C9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0DA73FB-C02A-4D02-A968-0A4B1BA2B7B3}"/>
              </a:ext>
            </a:extLst>
          </p:cNvPr>
          <p:cNvSpPr txBox="1"/>
          <p:nvPr/>
        </p:nvSpPr>
        <p:spPr>
          <a:xfrm>
            <a:off x="369306" y="2801012"/>
            <a:ext cx="4904946" cy="294416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/>
                <a:cs typeface="Calibri"/>
              </a:rPr>
              <a:t>Wyspa w 1880 roku została przejęta przez </a:t>
            </a:r>
            <a:r>
              <a:rPr lang="pl-PL" sz="2000" dirty="0" err="1">
                <a:latin typeface="Calibri"/>
                <a:cs typeface="Calibri"/>
              </a:rPr>
              <a:t>brytyjczyków</a:t>
            </a:r>
            <a:r>
              <a:rPr lang="pl-PL" sz="2000" dirty="0">
                <a:latin typeface="Calibri"/>
                <a:cs typeface="Calibri"/>
              </a:rPr>
              <a:t>, którzy odkryli na niej </a:t>
            </a:r>
            <a:br>
              <a:rPr lang="pl-PL" sz="2000" dirty="0">
                <a:latin typeface="Calibri"/>
                <a:cs typeface="Calibri"/>
              </a:rPr>
            </a:br>
            <a:r>
              <a:rPr lang="pl-PL" sz="2000" dirty="0">
                <a:latin typeface="Calibri"/>
                <a:cs typeface="Calibri"/>
              </a:rPr>
              <a:t>duże </a:t>
            </a:r>
            <a:r>
              <a:rPr lang="pl-PL" sz="2000" b="1" dirty="0">
                <a:latin typeface="Calibri"/>
                <a:cs typeface="Calibri"/>
              </a:rPr>
              <a:t>złoża fosforanu</a:t>
            </a:r>
            <a:r>
              <a:rPr lang="pl-PL" sz="2000" dirty="0">
                <a:latin typeface="Calibri"/>
                <a:cs typeface="Calibri"/>
              </a:rPr>
              <a:t>.</a:t>
            </a:r>
            <a:endParaRPr lang="pl-PL" dirty="0"/>
          </a:p>
          <a:p>
            <a:pPr indent="-228600" 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/>
                <a:cs typeface="Calibri"/>
              </a:rPr>
              <a:t> Przez następne 70 lat wyspą rządziła korona brytyjska. </a:t>
            </a:r>
            <a:endParaRPr lang="en-US">
              <a:latin typeface="The Hand"/>
              <a:cs typeface="Calibri"/>
            </a:endParaRPr>
          </a:p>
          <a:p>
            <a:pPr indent="-228600" algn="ctr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latin typeface="Calibri"/>
                <a:cs typeface="Calibri"/>
              </a:rPr>
              <a:t>Od pierwszego października 1958 roku </a:t>
            </a:r>
            <a:br>
              <a:rPr lang="pl-PL" sz="2000" dirty="0">
                <a:latin typeface="Calibri"/>
                <a:cs typeface="Calibri"/>
              </a:rPr>
            </a:br>
            <a:r>
              <a:rPr lang="pl-PL" sz="2000" dirty="0">
                <a:latin typeface="Calibri"/>
                <a:cs typeface="Calibri"/>
              </a:rPr>
              <a:t>należy do </a:t>
            </a:r>
            <a:r>
              <a:rPr lang="pl-PL" sz="2000" dirty="0" err="1">
                <a:latin typeface="Calibri"/>
                <a:cs typeface="Calibri"/>
              </a:rPr>
              <a:t>Australli</a:t>
            </a:r>
            <a:r>
              <a:rPr lang="pl-PL" sz="2000" dirty="0">
                <a:latin typeface="Calibri"/>
                <a:cs typeface="Calibri"/>
              </a:rPr>
              <a:t>.</a:t>
            </a:r>
            <a:r>
              <a:rPr lang="pl-PL" sz="2000" dirty="0"/>
              <a:t> </a:t>
            </a:r>
            <a:r>
              <a:rPr lang="en-US" sz="2000" dirty="0"/>
              <a:t> </a:t>
            </a:r>
            <a:endParaRPr lang="en-US"/>
          </a:p>
        </p:txBody>
      </p:sp>
      <p:pic>
        <p:nvPicPr>
          <p:cNvPr id="5" name="Obraz 5" descr="Obraz zawierający woda, stół, siedzi, łódź&#10;&#10;Opis wygenerowany automatycznie">
            <a:extLst>
              <a:ext uri="{FF2B5EF4-FFF2-40B4-BE49-F238E27FC236}">
                <a16:creationId xmlns:a16="http://schemas.microsoft.com/office/drawing/2014/main" id="{9A9F4938-0723-4E67-AA22-506CA8683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41" r="469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163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3553A"/>
          </a:solidFill>
          <a:ln w="38100" cap="rnd">
            <a:solidFill>
              <a:srgbClr val="C3553A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756238-DC64-4747-A59A-DE6055869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" y="2872899"/>
            <a:ext cx="502463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latin typeface="Calibri"/>
                <a:ea typeface="+mn-lt"/>
                <a:cs typeface="+mn-lt"/>
              </a:rPr>
              <a:t>Prawie wszyscy mieszkańcy wyspy żyją </a:t>
            </a:r>
            <a:br>
              <a:rPr lang="pl-PL" sz="2000" dirty="0">
                <a:latin typeface="Calibri"/>
                <a:ea typeface="+mn-lt"/>
                <a:cs typeface="+mn-lt"/>
              </a:rPr>
            </a:br>
            <a:r>
              <a:rPr lang="pl-PL" sz="2000" dirty="0">
                <a:latin typeface="Calibri"/>
                <a:ea typeface="+mn-lt"/>
                <a:cs typeface="+mn-lt"/>
              </a:rPr>
              <a:t>w stolicy. </a:t>
            </a:r>
            <a:endParaRPr lang="pl-PL" sz="2000" dirty="0">
              <a:latin typeface="Calibri"/>
              <a:ea typeface="+mn-lt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latin typeface="Calibri"/>
                <a:ea typeface="+mn-lt"/>
                <a:cs typeface="+mn-lt"/>
              </a:rPr>
              <a:t>Znajduje się tam niewielki port obsługujący jachty oraz pas startowy kilka kilometrów na południe od miasta. </a:t>
            </a:r>
            <a:endParaRPr lang="pl-PL" sz="2000">
              <a:latin typeface="Calibri"/>
              <a:ea typeface="+mn-lt"/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000" dirty="0">
                <a:latin typeface="Calibri"/>
                <a:ea typeface="+mn-lt"/>
                <a:cs typeface="+mn-lt"/>
              </a:rPr>
              <a:t>Miejscowość składa się z kilku dzielnic:</a:t>
            </a:r>
            <a:br>
              <a:rPr lang="pl-PL" sz="2000" dirty="0">
                <a:latin typeface="Calibri"/>
                <a:ea typeface="+mn-lt"/>
                <a:cs typeface="+mn-lt"/>
              </a:rPr>
            </a:br>
            <a:r>
              <a:rPr lang="pl-PL" sz="2000" dirty="0">
                <a:latin typeface="Calibri"/>
                <a:ea typeface="+mn-lt"/>
                <a:cs typeface="+mn-lt"/>
              </a:rPr>
              <a:t> Silver City,</a:t>
            </a:r>
            <a:r>
              <a:rPr lang="pl-PL" sz="2000" dirty="0">
                <a:latin typeface="Calibri"/>
                <a:ea typeface="+mn-lt"/>
                <a:cs typeface="Calibri"/>
              </a:rPr>
              <a:t> </a:t>
            </a:r>
            <a:r>
              <a:rPr lang="pl-PL" sz="2000" dirty="0" err="1">
                <a:latin typeface="Calibri"/>
                <a:ea typeface="+mn-lt"/>
                <a:cs typeface="Calibri"/>
              </a:rPr>
              <a:t>Drumsite</a:t>
            </a:r>
            <a:r>
              <a:rPr lang="pl-PL" sz="2000" dirty="0">
                <a:latin typeface="Calibri"/>
                <a:ea typeface="+mn-lt"/>
                <a:cs typeface="+mn-lt"/>
              </a:rPr>
              <a:t>, </a:t>
            </a:r>
            <a:r>
              <a:rPr lang="pl-PL" sz="2000" dirty="0" err="1">
                <a:latin typeface="Calibri"/>
                <a:ea typeface="+mn-lt"/>
                <a:cs typeface="+mn-lt"/>
              </a:rPr>
              <a:t>Poon</a:t>
            </a:r>
            <a:r>
              <a:rPr lang="pl-PL" sz="2000" dirty="0">
                <a:latin typeface="Calibri"/>
                <a:ea typeface="+mn-lt"/>
                <a:cs typeface="+mn-lt"/>
              </a:rPr>
              <a:t> </a:t>
            </a:r>
            <a:r>
              <a:rPr lang="pl-PL" sz="2000" dirty="0" err="1">
                <a:latin typeface="Calibri"/>
                <a:ea typeface="+mn-lt"/>
                <a:cs typeface="+mn-lt"/>
              </a:rPr>
              <a:t>Saan</a:t>
            </a:r>
            <a:r>
              <a:rPr lang="pl-PL" sz="2000" dirty="0">
                <a:latin typeface="Calibri"/>
                <a:ea typeface="+mn-lt"/>
                <a:cs typeface="+mn-lt"/>
              </a:rPr>
              <a:t> oraz The Settlement. </a:t>
            </a:r>
            <a:endParaRPr lang="pl-PL" sz="2000">
              <a:latin typeface="Calibri"/>
              <a:cs typeface="Calibri"/>
            </a:endParaRPr>
          </a:p>
        </p:txBody>
      </p:sp>
      <p:pic>
        <p:nvPicPr>
          <p:cNvPr id="4" name="Obraz 4" descr="Obraz zawierający góra, zewnętrzne, trawa, przyroda&#10;&#10;Opis wygenerowany automatycznie">
            <a:extLst>
              <a:ext uri="{FF2B5EF4-FFF2-40B4-BE49-F238E27FC236}">
                <a16:creationId xmlns:a16="http://schemas.microsoft.com/office/drawing/2014/main" id="{2FC0188C-249D-4817-BB76-E615174DC1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5" r="189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BAADEC5-D1DE-4EA5-9686-A2C617C0F422}"/>
              </a:ext>
            </a:extLst>
          </p:cNvPr>
          <p:cNvSpPr txBox="1"/>
          <p:nvPr/>
        </p:nvSpPr>
        <p:spPr>
          <a:xfrm>
            <a:off x="310551" y="1618890"/>
            <a:ext cx="491418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>
                <a:latin typeface="Modern Love"/>
              </a:rPr>
              <a:t>Flying Fish Cove- stolica</a:t>
            </a:r>
            <a:endParaRPr lang="pl-PL" sz="4000" dirty="0">
              <a:latin typeface="Modern Love"/>
            </a:endParaRPr>
          </a:p>
        </p:txBody>
      </p:sp>
    </p:spTree>
    <p:extLst>
      <p:ext uri="{BB962C8B-B14F-4D97-AF65-F5344CB8AC3E}">
        <p14:creationId xmlns:p14="http://schemas.microsoft.com/office/powerpoint/2010/main" val="4015808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B90515-1670-4787-95DE-8EC9BB42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pPr algn="ctr"/>
            <a:r>
              <a:rPr lang="pl-PL"/>
              <a:t>Klimat na wyspie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084" y="2532888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25450 w 3291840"/>
              <a:gd name="connsiteY1" fmla="*/ 0 h 18288"/>
              <a:gd name="connsiteX2" fmla="*/ 1283818 w 3291840"/>
              <a:gd name="connsiteY2" fmla="*/ 0 h 18288"/>
              <a:gd name="connsiteX3" fmla="*/ 1975104 w 3291840"/>
              <a:gd name="connsiteY3" fmla="*/ 0 h 18288"/>
              <a:gd name="connsiteX4" fmla="*/ 2666390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567635 w 3291840"/>
              <a:gd name="connsiteY7" fmla="*/ 18288 h 18288"/>
              <a:gd name="connsiteX8" fmla="*/ 1843430 w 3291840"/>
              <a:gd name="connsiteY8" fmla="*/ 18288 h 18288"/>
              <a:gd name="connsiteX9" fmla="*/ 1185062 w 3291840"/>
              <a:gd name="connsiteY9" fmla="*/ 18288 h 18288"/>
              <a:gd name="connsiteX10" fmla="*/ 0 w 3291840"/>
              <a:gd name="connsiteY10" fmla="*/ 18288 h 18288"/>
              <a:gd name="connsiteX11" fmla="*/ 0 w 3291840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613" y="5552"/>
                  <a:pt x="489242" y="1770"/>
                  <a:pt x="625450" y="0"/>
                </a:cubicBezTo>
                <a:cubicBezTo>
                  <a:pt x="761658" y="-1770"/>
                  <a:pt x="1015131" y="32079"/>
                  <a:pt x="1283818" y="0"/>
                </a:cubicBezTo>
                <a:cubicBezTo>
                  <a:pt x="1552505" y="-32079"/>
                  <a:pt x="1752773" y="10771"/>
                  <a:pt x="1975104" y="0"/>
                </a:cubicBezTo>
                <a:cubicBezTo>
                  <a:pt x="2197435" y="-10771"/>
                  <a:pt x="2433070" y="21341"/>
                  <a:pt x="2666390" y="0"/>
                </a:cubicBezTo>
                <a:cubicBezTo>
                  <a:pt x="2899710" y="-21341"/>
                  <a:pt x="3028437" y="16612"/>
                  <a:pt x="3291840" y="0"/>
                </a:cubicBezTo>
                <a:cubicBezTo>
                  <a:pt x="3291131" y="8157"/>
                  <a:pt x="3291427" y="12125"/>
                  <a:pt x="3291840" y="18288"/>
                </a:cubicBezTo>
                <a:cubicBezTo>
                  <a:pt x="3043276" y="37868"/>
                  <a:pt x="2921041" y="-12908"/>
                  <a:pt x="2567635" y="18288"/>
                </a:cubicBezTo>
                <a:cubicBezTo>
                  <a:pt x="2214230" y="49484"/>
                  <a:pt x="2189623" y="-13019"/>
                  <a:pt x="1843430" y="18288"/>
                </a:cubicBezTo>
                <a:cubicBezTo>
                  <a:pt x="1497237" y="49595"/>
                  <a:pt x="1492584" y="29180"/>
                  <a:pt x="1185062" y="18288"/>
                </a:cubicBezTo>
                <a:cubicBezTo>
                  <a:pt x="877540" y="7396"/>
                  <a:pt x="313238" y="464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281971" y="23935"/>
                  <a:pt x="485873" y="-14021"/>
                  <a:pt x="625450" y="0"/>
                </a:cubicBezTo>
                <a:cubicBezTo>
                  <a:pt x="765027" y="14021"/>
                  <a:pt x="1048900" y="27914"/>
                  <a:pt x="1185062" y="0"/>
                </a:cubicBezTo>
                <a:cubicBezTo>
                  <a:pt x="1321224" y="-27914"/>
                  <a:pt x="1648252" y="-3988"/>
                  <a:pt x="1909267" y="0"/>
                </a:cubicBezTo>
                <a:cubicBezTo>
                  <a:pt x="2170282" y="3988"/>
                  <a:pt x="2301957" y="25891"/>
                  <a:pt x="2534717" y="0"/>
                </a:cubicBezTo>
                <a:cubicBezTo>
                  <a:pt x="2767477" y="-25891"/>
                  <a:pt x="3078800" y="21500"/>
                  <a:pt x="3291840" y="0"/>
                </a:cubicBezTo>
                <a:cubicBezTo>
                  <a:pt x="3291576" y="4493"/>
                  <a:pt x="3292224" y="9472"/>
                  <a:pt x="3291840" y="18288"/>
                </a:cubicBezTo>
                <a:cubicBezTo>
                  <a:pt x="3120474" y="15714"/>
                  <a:pt x="2816568" y="4633"/>
                  <a:pt x="2633472" y="18288"/>
                </a:cubicBezTo>
                <a:cubicBezTo>
                  <a:pt x="2450376" y="31943"/>
                  <a:pt x="2160769" y="37350"/>
                  <a:pt x="1909267" y="18288"/>
                </a:cubicBezTo>
                <a:cubicBezTo>
                  <a:pt x="1657765" y="-774"/>
                  <a:pt x="1623992" y="9648"/>
                  <a:pt x="1349654" y="18288"/>
                </a:cubicBezTo>
                <a:cubicBezTo>
                  <a:pt x="1075316" y="26928"/>
                  <a:pt x="833426" y="34181"/>
                  <a:pt x="691286" y="18288"/>
                </a:cubicBezTo>
                <a:cubicBezTo>
                  <a:pt x="549146" y="2395"/>
                  <a:pt x="342011" y="24201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93605"/>
          </a:solidFill>
          <a:ln w="38100" cap="rnd">
            <a:solidFill>
              <a:srgbClr val="F9360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DABA26-91F2-4189-93A6-4B0D60B48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952875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pl-PL" sz="1900" dirty="0">
                <a:latin typeface="Calibri"/>
                <a:cs typeface="Calibri"/>
              </a:rPr>
              <a:t>Wyspa </a:t>
            </a:r>
            <a:r>
              <a:rPr lang="pl-PL" sz="1900" dirty="0" err="1">
                <a:latin typeface="Calibri"/>
                <a:cs typeface="Calibri"/>
              </a:rPr>
              <a:t>Krismas</a:t>
            </a:r>
            <a:r>
              <a:rPr lang="pl-PL" sz="1900" dirty="0">
                <a:latin typeface="Calibri"/>
                <a:cs typeface="Calibri"/>
              </a:rPr>
              <a:t> leży </a:t>
            </a:r>
            <a:br>
              <a:rPr lang="pl-PL" sz="1900" dirty="0">
                <a:latin typeface="Calibri"/>
                <a:cs typeface="Calibri"/>
              </a:rPr>
            </a:br>
            <a:r>
              <a:rPr lang="pl-PL" sz="1900" dirty="0">
                <a:latin typeface="Calibri"/>
                <a:cs typeface="Calibri"/>
              </a:rPr>
              <a:t>w strefie klimatu tropikalnego, </a:t>
            </a:r>
            <a:br>
              <a:rPr lang="pl-PL" sz="1900" dirty="0">
                <a:latin typeface="Calibri"/>
                <a:cs typeface="Calibri"/>
              </a:rPr>
            </a:br>
            <a:r>
              <a:rPr lang="pl-PL" sz="1900" dirty="0">
                <a:latin typeface="Calibri"/>
                <a:cs typeface="Calibri"/>
              </a:rPr>
              <a:t>co oznacza występowanie lasów deszczowych oraz gorąc cały rok. </a:t>
            </a:r>
            <a:endParaRPr lang="pl-PL" dirty="0">
              <a:latin typeface="The Hand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pl-PL" sz="1900" dirty="0">
                <a:latin typeface="Calibri"/>
                <a:cs typeface="Calibri"/>
              </a:rPr>
              <a:t>Na tej wyspie średnia roczna temperatura w dzień wynosi </a:t>
            </a:r>
            <a:br>
              <a:rPr lang="pl-PL" sz="1900" dirty="0">
                <a:latin typeface="Calibri"/>
                <a:cs typeface="Calibri"/>
              </a:rPr>
            </a:br>
            <a:r>
              <a:rPr lang="pl-PL" sz="1900" dirty="0">
                <a:latin typeface="Calibri"/>
                <a:cs typeface="Calibri"/>
              </a:rPr>
              <a:t>27</a:t>
            </a:r>
            <a:r>
              <a:rPr lang="pl-PL" sz="1900" dirty="0">
                <a:latin typeface="Calibri"/>
                <a:ea typeface="+mn-lt"/>
                <a:cs typeface="+mn-lt"/>
              </a:rPr>
              <a:t>°C, a w nocy 21°C. </a:t>
            </a:r>
            <a:br>
              <a:rPr lang="pl-PL" sz="1900" dirty="0">
                <a:latin typeface="Calibri"/>
                <a:ea typeface="+mn-lt"/>
                <a:cs typeface="+mn-lt"/>
              </a:rPr>
            </a:br>
            <a:r>
              <a:rPr lang="pl-PL" sz="1900" dirty="0">
                <a:latin typeface="Calibri"/>
                <a:ea typeface="+mn-lt"/>
                <a:cs typeface="+mn-lt"/>
              </a:rPr>
              <a:t>Roczna suma opadów wynosi 2000mm, a temperatura morza nie spada do mniej niż 25°C. </a:t>
            </a:r>
            <a:endParaRPr lang="pl-P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Obraz 5">
            <a:extLst>
              <a:ext uri="{FF2B5EF4-FFF2-40B4-BE49-F238E27FC236}">
                <a16:creationId xmlns:a16="http://schemas.microsoft.com/office/drawing/2014/main" id="{DC934031-E07E-427B-857A-376221929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246" y="1503693"/>
            <a:ext cx="6541770" cy="38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17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E008B39-F29F-454A-8355-9FAD0862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/>
              <a:t>Religia i Tradycja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3BD95E-5D5C-4E8B-B90D-88C7AE23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0" y="4636008"/>
            <a:ext cx="6251111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Na </a:t>
            </a:r>
            <a:r>
              <a:rPr lang="en-US" dirty="0" err="1">
                <a:latin typeface="Calibri"/>
                <a:cs typeface="Calibri"/>
              </a:rPr>
              <a:t>wyspie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przeważa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buddyzm</a:t>
            </a:r>
            <a:r>
              <a:rPr lang="en-US" dirty="0">
                <a:latin typeface="Calibri"/>
                <a:cs typeface="Calibri"/>
              </a:rPr>
              <a:t> - </a:t>
            </a:r>
            <a:r>
              <a:rPr lang="en-US" dirty="0" err="1">
                <a:latin typeface="Calibri"/>
                <a:cs typeface="Calibri"/>
              </a:rPr>
              <a:t>aż</a:t>
            </a:r>
            <a:r>
              <a:rPr lang="en-US" dirty="0">
                <a:latin typeface="Calibri"/>
                <a:cs typeface="Calibri"/>
              </a:rPr>
              <a:t> 75%, </a:t>
            </a:r>
            <a:r>
              <a:rPr lang="en-US" dirty="0" err="1">
                <a:latin typeface="Calibri"/>
                <a:cs typeface="Calibri"/>
              </a:rPr>
              <a:t>następne</a:t>
            </a:r>
            <a:r>
              <a:rPr lang="en-US" dirty="0">
                <a:latin typeface="Calibri"/>
                <a:cs typeface="Calibri"/>
              </a:rPr>
              <a:t> jest </a:t>
            </a:r>
            <a:r>
              <a:rPr lang="en-US" dirty="0" err="1">
                <a:latin typeface="Calibri"/>
                <a:cs typeface="Calibri"/>
              </a:rPr>
              <a:t>chrześcijaństwo</a:t>
            </a:r>
            <a:r>
              <a:rPr lang="en-US" dirty="0">
                <a:latin typeface="Calibri"/>
                <a:cs typeface="Calibri"/>
              </a:rPr>
              <a:t> 12% </a:t>
            </a:r>
            <a:br>
              <a:rPr lang="en-US" dirty="0"/>
            </a:br>
            <a:r>
              <a:rPr lang="en-US" dirty="0" err="1">
                <a:latin typeface="Calibri"/>
                <a:cs typeface="Calibri"/>
              </a:rPr>
              <a:t>oraz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islam</a:t>
            </a:r>
            <a:r>
              <a:rPr lang="en-US" dirty="0">
                <a:latin typeface="Calibri"/>
                <a:cs typeface="Calibri"/>
              </a:rPr>
              <a:t> 10%.</a:t>
            </a:r>
            <a:endParaRPr lang="pl-PL" dirty="0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FAC571"/>
          </a:solidFill>
          <a:ln w="38100" cap="rnd">
            <a:solidFill>
              <a:srgbClr val="FAC57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tort, siedzi, stół, budynek&#10;&#10;Opis wygenerowany automatycznie">
            <a:extLst>
              <a:ext uri="{FF2B5EF4-FFF2-40B4-BE49-F238E27FC236}">
                <a16:creationId xmlns:a16="http://schemas.microsoft.com/office/drawing/2014/main" id="{0F4A3388-E037-4FB3-9666-CE52C76BE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" r="2650" b="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67189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71C3E9-F96E-4330-9DB8-2F142EA2F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600"/>
              <a:t>Krismas Palau – The Dales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BBB70"/>
          </a:solidFill>
          <a:ln w="38100" cap="rnd">
            <a:solidFill>
              <a:srgbClr val="7BBB7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BDC065-FCF1-441F-A8B6-0334AD26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l-PL" dirty="0">
                <a:latin typeface="Calibri"/>
                <a:cs typeface="Calibri"/>
              </a:rPr>
              <a:t>Wielką atrakcją wyspy są wodowspady The Dales, które znajdują się w samym środku lasu deszczowego - około 7 km od centrum stolicy w kierunku </a:t>
            </a:r>
            <a:r>
              <a:rPr lang="pl-PL">
                <a:latin typeface="Calibri"/>
                <a:cs typeface="Calibri"/>
              </a:rPr>
              <a:t>wschodnim.</a:t>
            </a:r>
          </a:p>
        </p:txBody>
      </p:sp>
      <p:pic>
        <p:nvPicPr>
          <p:cNvPr id="5" name="Obraz 5" descr="Obraz zawierający zewnętrzne, skała, przyroda, skaliste&#10;&#10;Opis wygenerowany automatycznie">
            <a:extLst>
              <a:ext uri="{FF2B5EF4-FFF2-40B4-BE49-F238E27FC236}">
                <a16:creationId xmlns:a16="http://schemas.microsoft.com/office/drawing/2014/main" id="{8AE6BAA1-1CDC-445C-BC7F-D78129EC50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25" r="1734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909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A14C9DF-A06A-4618-96DD-490E01D2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5063303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300" dirty="0"/>
              <a:t>Wyspa </a:t>
            </a:r>
            <a:r>
              <a:rPr lang="pl-PL" sz="4300" dirty="0" err="1"/>
              <a:t>Krismas</a:t>
            </a:r>
            <a:r>
              <a:rPr lang="pl-PL" sz="4300" dirty="0"/>
              <a:t>- znak rozpoznawczy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FBF306"/>
          </a:solidFill>
          <a:ln w="38100" cap="rnd">
            <a:solidFill>
              <a:srgbClr val="FBF306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EC2EA9-E3C9-4510-BC3C-93B8D8F0A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pl-PL" sz="2200" b="1" dirty="0">
                <a:latin typeface="Calibri"/>
                <a:cs typeface="Calibri"/>
              </a:rPr>
              <a:t>Znakiem rozpoznawczym wyspy są kraby, </a:t>
            </a:r>
            <a:r>
              <a:rPr lang="pl-PL" sz="2200" dirty="0">
                <a:latin typeface="Calibri"/>
                <a:cs typeface="Calibri"/>
              </a:rPr>
              <a:t>które tchnięte zewem natury migrują z lądu do morza. </a:t>
            </a:r>
            <a:endParaRPr lang="pl-PL" dirty="0">
              <a:latin typeface="The Hand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pl-PL" sz="2200" dirty="0">
                <a:latin typeface="Calibri"/>
                <a:cs typeface="Calibri"/>
              </a:rPr>
              <a:t>Szacuje się, że na wyspie żyje 120 milionów krabów. Są to głównie kraby kokosowe i czerwone, na wyspie znajduje się kilka specjalnych dróg, a nawet most dla krabów, miejsca te stały się popularnymi atrakcjami turystycznymi.</a:t>
            </a:r>
            <a:endParaRPr lang="pl-P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Obraz 7">
            <a:hlinkClick r:id="" action="ppaction://media"/>
            <a:extLst>
              <a:ext uri="{FF2B5EF4-FFF2-40B4-BE49-F238E27FC236}">
                <a16:creationId xmlns:a16="http://schemas.microsoft.com/office/drawing/2014/main" id="{541D98D0-4933-4E7F-880D-2EDBA9ACFC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993" y="346717"/>
            <a:ext cx="6364742" cy="504313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FA2A8D0-9D00-41C8-9BC0-572CA03823B5}"/>
              </a:ext>
            </a:extLst>
          </p:cNvPr>
          <p:cNvSpPr txBox="1"/>
          <p:nvPr/>
        </p:nvSpPr>
        <p:spPr>
          <a:xfrm>
            <a:off x="523516" y="5670610"/>
            <a:ext cx="3045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dirty="0">
                <a:latin typeface="Calibri"/>
                <a:cs typeface="Calibri"/>
                <a:hlinkClick r:id="rId6"/>
              </a:rPr>
              <a:t>Link do oryginalnego filmiku</a:t>
            </a:r>
            <a:endParaRPr lang="pl-PL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73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Panoramiczny</PresentationFormat>
  <Paragraphs>48</Paragraphs>
  <Slides>12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7" baseType="lpstr">
      <vt:lpstr>Arial</vt:lpstr>
      <vt:lpstr>Calibri</vt:lpstr>
      <vt:lpstr>Modern Love</vt:lpstr>
      <vt:lpstr>The Hand</vt:lpstr>
      <vt:lpstr>SketchyVTI</vt:lpstr>
      <vt:lpstr>Wyspa Bożego Narodzenia – czyli Krismas moimi oczami </vt:lpstr>
      <vt:lpstr>Położenie wyspy</vt:lpstr>
      <vt:lpstr>Podstawowe informacje </vt:lpstr>
      <vt:lpstr>Palau Krismas - krótka historia</vt:lpstr>
      <vt:lpstr>Prezentacja programu PowerPoint</vt:lpstr>
      <vt:lpstr>Klimat na wyspie</vt:lpstr>
      <vt:lpstr>Religia i Tradycja </vt:lpstr>
      <vt:lpstr>Krismas Palau – The Dales</vt:lpstr>
      <vt:lpstr>Wyspa Krismas- znak rozpoznawczy</vt:lpstr>
      <vt:lpstr>Palau Krismas- atrakcje </vt:lpstr>
      <vt:lpstr>Wyspa Bożego Narodzenia - podsumowanie</vt:lpstr>
      <vt:lpstr>Źródła :D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</dc:creator>
  <cp:lastModifiedBy>Urszula Antkiewicz</cp:lastModifiedBy>
  <cp:revision>623</cp:revision>
  <dcterms:created xsi:type="dcterms:W3CDTF">2020-12-19T09:36:22Z</dcterms:created>
  <dcterms:modified xsi:type="dcterms:W3CDTF">2020-12-21T16:16:21Z</dcterms:modified>
</cp:coreProperties>
</file>